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7"/>
  </p:notesMasterIdLst>
  <p:sldIdLst>
    <p:sldId id="272" r:id="rId2"/>
    <p:sldId id="257" r:id="rId3"/>
    <p:sldId id="258" r:id="rId4"/>
    <p:sldId id="259" r:id="rId5"/>
    <p:sldId id="260" r:id="rId6"/>
    <p:sldId id="261" r:id="rId7"/>
    <p:sldId id="262" r:id="rId8"/>
    <p:sldId id="263" r:id="rId9"/>
    <p:sldId id="264" r:id="rId10"/>
    <p:sldId id="265" r:id="rId11"/>
    <p:sldId id="270" r:id="rId12"/>
    <p:sldId id="266" r:id="rId13"/>
    <p:sldId id="267" r:id="rId14"/>
    <p:sldId id="271" r:id="rId15"/>
    <p:sldId id="268"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3" d="100"/>
          <a:sy n="73" d="100"/>
        </p:scale>
        <p:origin x="40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556F2-0C4F-419C-AF09-1B345039B005}" type="datetimeFigureOut">
              <a:rPr lang="en-US" smtClean="0"/>
              <a:t>8/10/2020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3C930A-14EE-4296-A8C8-138A79BC3D71}" type="slidenum">
              <a:rPr lang="en-US" smtClean="0"/>
              <a:t>‹#›</a:t>
            </a:fld>
            <a:endParaRPr lang="en-US"/>
          </a:p>
        </p:txBody>
      </p:sp>
    </p:spTree>
    <p:extLst>
      <p:ext uri="{BB962C8B-B14F-4D97-AF65-F5344CB8AC3E}">
        <p14:creationId xmlns:p14="http://schemas.microsoft.com/office/powerpoint/2010/main" val="253591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The customers and consumers of caterpillar Inc. products depend on the sustainability of the product order to raise their standards of living.</a:t>
            </a:r>
          </a:p>
          <a:p>
            <a:pPr marL="171450" indent="-171450">
              <a:buFont typeface="Wingdings" panose="05000000000000000000" pitchFamily="2" charset="2"/>
              <a:buChar char="v"/>
            </a:pPr>
            <a:r>
              <a:rPr lang="en-US" dirty="0"/>
              <a:t>The multiplicity and commitment of people has always been the successful factors of the company. They believe that working together with partners, employees and investors can lead to better business ideas.</a:t>
            </a:r>
          </a:p>
          <a:p>
            <a:pPr marL="171450" indent="-171450">
              <a:buFont typeface="Wingdings" panose="05000000000000000000" pitchFamily="2" charset="2"/>
              <a:buChar char="v"/>
            </a:pPr>
            <a:endParaRPr lang="en-US" dirty="0"/>
          </a:p>
          <a:p>
            <a:pPr marL="171450" indent="-171450">
              <a:buFont typeface="Wingdings" panose="05000000000000000000" pitchFamily="2" charset="2"/>
              <a:buChar char="v"/>
            </a:pPr>
            <a:endParaRPr lang="en-US" dirty="0"/>
          </a:p>
        </p:txBody>
      </p:sp>
      <p:sp>
        <p:nvSpPr>
          <p:cNvPr id="4" name="Slide Number Placeholder 3"/>
          <p:cNvSpPr>
            <a:spLocks noGrp="1"/>
          </p:cNvSpPr>
          <p:nvPr>
            <p:ph type="sldNum" sz="quarter" idx="5"/>
          </p:nvPr>
        </p:nvSpPr>
        <p:spPr/>
        <p:txBody>
          <a:bodyPr/>
          <a:lstStyle/>
          <a:p>
            <a:fld id="{F03C930A-14EE-4296-A8C8-138A79BC3D71}" type="slidenum">
              <a:rPr lang="en-US" smtClean="0"/>
              <a:t>3</a:t>
            </a:fld>
            <a:endParaRPr lang="en-US"/>
          </a:p>
        </p:txBody>
      </p:sp>
    </p:spTree>
    <p:extLst>
      <p:ext uri="{BB962C8B-B14F-4D97-AF65-F5344CB8AC3E}">
        <p14:creationId xmlns:p14="http://schemas.microsoft.com/office/powerpoint/2010/main" val="3132178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The company works to improve the quality of local communities and the environment in general.</a:t>
            </a:r>
          </a:p>
          <a:p>
            <a:pPr marL="171450" indent="-171450">
              <a:buFont typeface="Wingdings" panose="05000000000000000000" pitchFamily="2" charset="2"/>
              <a:buChar char="v"/>
            </a:pPr>
            <a:r>
              <a:rPr lang="en-US" dirty="0"/>
              <a:t>They offer solutions that protect communities.</a:t>
            </a:r>
          </a:p>
          <a:p>
            <a:pPr marL="171450" indent="-171450">
              <a:buFont typeface="Wingdings" panose="05000000000000000000" pitchFamily="2" charset="2"/>
              <a:buChar char="v"/>
            </a:pPr>
            <a:r>
              <a:rPr lang="en-US" dirty="0"/>
              <a:t>Caterpillar Inc. makes efficient use of resources to achieve their vision and missions.</a:t>
            </a:r>
          </a:p>
          <a:p>
            <a:pPr marL="171450" indent="-171450">
              <a:buFont typeface="Wingdings" panose="05000000000000000000" pitchFamily="2" charset="2"/>
              <a:buChar char="v"/>
            </a:pPr>
            <a:endParaRPr lang="en-US" dirty="0"/>
          </a:p>
        </p:txBody>
      </p:sp>
      <p:sp>
        <p:nvSpPr>
          <p:cNvPr id="4" name="Slide Number Placeholder 3"/>
          <p:cNvSpPr>
            <a:spLocks noGrp="1"/>
          </p:cNvSpPr>
          <p:nvPr>
            <p:ph type="sldNum" sz="quarter" idx="5"/>
          </p:nvPr>
        </p:nvSpPr>
        <p:spPr/>
        <p:txBody>
          <a:bodyPr/>
          <a:lstStyle/>
          <a:p>
            <a:fld id="{F03C930A-14EE-4296-A8C8-138A79BC3D71}" type="slidenum">
              <a:rPr lang="en-US" smtClean="0"/>
              <a:t>4</a:t>
            </a:fld>
            <a:endParaRPr lang="en-US"/>
          </a:p>
        </p:txBody>
      </p:sp>
    </p:spTree>
    <p:extLst>
      <p:ext uri="{BB962C8B-B14F-4D97-AF65-F5344CB8AC3E}">
        <p14:creationId xmlns:p14="http://schemas.microsoft.com/office/powerpoint/2010/main" val="3513503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vision is important in every company because it gives a firm an opportunity to assess the features that affect the strategic steps of an organization.</a:t>
            </a:r>
          </a:p>
          <a:p>
            <a:r>
              <a:rPr lang="en-US" dirty="0"/>
              <a:t>It gives the company a sense of direction, that is, it helps define the long term goals and the short-term goals of an organization. It also keeps the organization together and organized.</a:t>
            </a:r>
          </a:p>
        </p:txBody>
      </p:sp>
      <p:sp>
        <p:nvSpPr>
          <p:cNvPr id="4" name="Slide Number Placeholder 3"/>
          <p:cNvSpPr>
            <a:spLocks noGrp="1"/>
          </p:cNvSpPr>
          <p:nvPr>
            <p:ph type="sldNum" sz="quarter" idx="5"/>
          </p:nvPr>
        </p:nvSpPr>
        <p:spPr/>
        <p:txBody>
          <a:bodyPr/>
          <a:lstStyle/>
          <a:p>
            <a:fld id="{F03C930A-14EE-4296-A8C8-138A79BC3D71}" type="slidenum">
              <a:rPr lang="en-US" smtClean="0"/>
              <a:t>5</a:t>
            </a:fld>
            <a:endParaRPr lang="en-US"/>
          </a:p>
        </p:txBody>
      </p:sp>
    </p:spTree>
    <p:extLst>
      <p:ext uri="{BB962C8B-B14F-4D97-AF65-F5344CB8AC3E}">
        <p14:creationId xmlns:p14="http://schemas.microsoft.com/office/powerpoint/2010/main" val="3293202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dirty="0"/>
              <a:t>Competitive advantage  is one more specific feature that allows an organization to perform better than its competitions.</a:t>
            </a:r>
          </a:p>
          <a:p>
            <a:pPr marL="171450" indent="-171450">
              <a:buFont typeface="Wingdings" panose="05000000000000000000" pitchFamily="2" charset="2"/>
              <a:buChar char="v"/>
            </a:pPr>
            <a:r>
              <a:rPr lang="en-US" dirty="0"/>
              <a:t>The strong brand is based on the fact that the company is well known all over the world.</a:t>
            </a:r>
          </a:p>
          <a:p>
            <a:pPr marL="171450" indent="-171450">
              <a:buFont typeface="Wingdings" panose="05000000000000000000" pitchFamily="2" charset="2"/>
              <a:buChar char="v"/>
            </a:pPr>
            <a:r>
              <a:rPr lang="en-US" dirty="0"/>
              <a:t>Its large asset support further business growth.</a:t>
            </a:r>
          </a:p>
          <a:p>
            <a:pPr marL="171450" indent="-171450">
              <a:buFont typeface="Wingdings" panose="05000000000000000000" pitchFamily="2" charset="2"/>
              <a:buChar char="v"/>
            </a:pPr>
            <a:r>
              <a:rPr lang="en-US" dirty="0"/>
              <a:t>Slow rate of innovation makes the company vulnerable to competitors that invest in technological methods and procedures.</a:t>
            </a:r>
          </a:p>
        </p:txBody>
      </p:sp>
      <p:sp>
        <p:nvSpPr>
          <p:cNvPr id="4" name="Slide Number Placeholder 3"/>
          <p:cNvSpPr>
            <a:spLocks noGrp="1"/>
          </p:cNvSpPr>
          <p:nvPr>
            <p:ph type="sldNum" sz="quarter" idx="5"/>
          </p:nvPr>
        </p:nvSpPr>
        <p:spPr/>
        <p:txBody>
          <a:bodyPr/>
          <a:lstStyle/>
          <a:p>
            <a:fld id="{F03C930A-14EE-4296-A8C8-138A79BC3D71}" type="slidenum">
              <a:rPr lang="en-US" smtClean="0"/>
              <a:t>6</a:t>
            </a:fld>
            <a:endParaRPr lang="en-US"/>
          </a:p>
        </p:txBody>
      </p:sp>
    </p:spTree>
    <p:extLst>
      <p:ext uri="{BB962C8B-B14F-4D97-AF65-F5344CB8AC3E}">
        <p14:creationId xmlns:p14="http://schemas.microsoft.com/office/powerpoint/2010/main" val="2507816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improve business performance of an organization, the management need to define the present goals and future strategy, prioritize the goals, create a plan, getting the effective people on the team and observing activities and results.</a:t>
            </a:r>
          </a:p>
          <a:p>
            <a:r>
              <a:rPr lang="en-US" dirty="0"/>
              <a:t>Organizations can also measure their performance against other competitions to improve their competitive advantage.</a:t>
            </a:r>
          </a:p>
        </p:txBody>
      </p:sp>
      <p:sp>
        <p:nvSpPr>
          <p:cNvPr id="4" name="Slide Number Placeholder 3"/>
          <p:cNvSpPr>
            <a:spLocks noGrp="1"/>
          </p:cNvSpPr>
          <p:nvPr>
            <p:ph type="sldNum" sz="quarter" idx="5"/>
          </p:nvPr>
        </p:nvSpPr>
        <p:spPr/>
        <p:txBody>
          <a:bodyPr/>
          <a:lstStyle/>
          <a:p>
            <a:fld id="{F03C930A-14EE-4296-A8C8-138A79BC3D71}" type="slidenum">
              <a:rPr lang="en-US" smtClean="0"/>
              <a:t>7</a:t>
            </a:fld>
            <a:endParaRPr lang="en-US"/>
          </a:p>
        </p:txBody>
      </p:sp>
    </p:spTree>
    <p:extLst>
      <p:ext uri="{BB962C8B-B14F-4D97-AF65-F5344CB8AC3E}">
        <p14:creationId xmlns:p14="http://schemas.microsoft.com/office/powerpoint/2010/main" val="188354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helps in evaluating the performance of projects in organizations. Monitoring the effectiveness of change enables an organization to  improve present and upcoming management of organizational resources and activities, such as, outputs, incomes and impacts of the change.</a:t>
            </a:r>
          </a:p>
          <a:p>
            <a:r>
              <a:rPr lang="en-US" dirty="0"/>
              <a:t>Monitoring can also be used to rack the project within an organization.</a:t>
            </a:r>
          </a:p>
        </p:txBody>
      </p:sp>
      <p:sp>
        <p:nvSpPr>
          <p:cNvPr id="4" name="Slide Number Placeholder 3"/>
          <p:cNvSpPr>
            <a:spLocks noGrp="1"/>
          </p:cNvSpPr>
          <p:nvPr>
            <p:ph type="sldNum" sz="quarter" idx="5"/>
          </p:nvPr>
        </p:nvSpPr>
        <p:spPr/>
        <p:txBody>
          <a:bodyPr/>
          <a:lstStyle/>
          <a:p>
            <a:fld id="{F03C930A-14EE-4296-A8C8-138A79BC3D71}" type="slidenum">
              <a:rPr lang="en-US" smtClean="0"/>
              <a:t>8</a:t>
            </a:fld>
            <a:endParaRPr lang="en-US"/>
          </a:p>
        </p:txBody>
      </p:sp>
    </p:spTree>
    <p:extLst>
      <p:ext uri="{BB962C8B-B14F-4D97-AF65-F5344CB8AC3E}">
        <p14:creationId xmlns:p14="http://schemas.microsoft.com/office/powerpoint/2010/main" val="1015682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strategy is important because it helps an organization make great communications and understand different cultures so that greater business relationships can be achieved. Before companies make a strategy, they must study the values, attitudes, customs, beliefs and languages  so that foreign investments can easily be accepted and approved.</a:t>
            </a:r>
          </a:p>
        </p:txBody>
      </p:sp>
      <p:sp>
        <p:nvSpPr>
          <p:cNvPr id="4" name="Slide Number Placeholder 3"/>
          <p:cNvSpPr>
            <a:spLocks noGrp="1"/>
          </p:cNvSpPr>
          <p:nvPr>
            <p:ph type="sldNum" sz="quarter" idx="5"/>
          </p:nvPr>
        </p:nvSpPr>
        <p:spPr/>
        <p:txBody>
          <a:bodyPr/>
          <a:lstStyle/>
          <a:p>
            <a:fld id="{F03C930A-14EE-4296-A8C8-138A79BC3D71}" type="slidenum">
              <a:rPr lang="en-US" smtClean="0"/>
              <a:t>9</a:t>
            </a:fld>
            <a:endParaRPr lang="en-US"/>
          </a:p>
        </p:txBody>
      </p:sp>
    </p:spTree>
    <p:extLst>
      <p:ext uri="{BB962C8B-B14F-4D97-AF65-F5344CB8AC3E}">
        <p14:creationId xmlns:p14="http://schemas.microsoft.com/office/powerpoint/2010/main" val="2169778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an organization thinks globally, it looks for overseas opportunities to increase it’s market share and global relationship. Therefore, this can be achieved by making necessary strategic and operational changes  to ensure that local organization is able to accommodate the changes associated with expanding a business to an international level.</a:t>
            </a:r>
          </a:p>
        </p:txBody>
      </p:sp>
      <p:sp>
        <p:nvSpPr>
          <p:cNvPr id="4" name="Slide Number Placeholder 3"/>
          <p:cNvSpPr>
            <a:spLocks noGrp="1"/>
          </p:cNvSpPr>
          <p:nvPr>
            <p:ph type="sldNum" sz="quarter" idx="5"/>
          </p:nvPr>
        </p:nvSpPr>
        <p:spPr/>
        <p:txBody>
          <a:bodyPr/>
          <a:lstStyle/>
          <a:p>
            <a:fld id="{F03C930A-14EE-4296-A8C8-138A79BC3D71}" type="slidenum">
              <a:rPr lang="en-US" smtClean="0"/>
              <a:t>10</a:t>
            </a:fld>
            <a:endParaRPr lang="en-US"/>
          </a:p>
        </p:txBody>
      </p:sp>
    </p:spTree>
    <p:extLst>
      <p:ext uri="{BB962C8B-B14F-4D97-AF65-F5344CB8AC3E}">
        <p14:creationId xmlns:p14="http://schemas.microsoft.com/office/powerpoint/2010/main" val="3522029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global strategy. The Caterpillar Inc. sells exactly same products to all the countries In the world. This is to ensure that their products are highly developed, they penetrate external markets and that their brand name.  Global strategy leads to better global marketing  which increases the number of customers interested in a company’s products.</a:t>
            </a:r>
          </a:p>
        </p:txBody>
      </p:sp>
      <p:sp>
        <p:nvSpPr>
          <p:cNvPr id="4" name="Slide Number Placeholder 3"/>
          <p:cNvSpPr>
            <a:spLocks noGrp="1"/>
          </p:cNvSpPr>
          <p:nvPr>
            <p:ph type="sldNum" sz="quarter" idx="5"/>
          </p:nvPr>
        </p:nvSpPr>
        <p:spPr/>
        <p:txBody>
          <a:bodyPr/>
          <a:lstStyle/>
          <a:p>
            <a:fld id="{F03C930A-14EE-4296-A8C8-138A79BC3D71}" type="slidenum">
              <a:rPr lang="en-US" smtClean="0"/>
              <a:t>11</a:t>
            </a:fld>
            <a:endParaRPr lang="en-US"/>
          </a:p>
        </p:txBody>
      </p:sp>
    </p:spTree>
    <p:extLst>
      <p:ext uri="{BB962C8B-B14F-4D97-AF65-F5344CB8AC3E}">
        <p14:creationId xmlns:p14="http://schemas.microsoft.com/office/powerpoint/2010/main" val="43035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Global strategy can be seen as an organizational guide that allows the revenue of a business not to be restricted by borders.  Monitoring strategies ensures that the organization focus on achievable goals.</a:t>
            </a:r>
          </a:p>
          <a:p>
            <a:r>
              <a:rPr lang="en-US" dirty="0"/>
              <a:t>Monitoring global strategy is important to an organization because it helps develop the competitive advantage of a firm on an international level. </a:t>
            </a:r>
          </a:p>
        </p:txBody>
      </p:sp>
      <p:sp>
        <p:nvSpPr>
          <p:cNvPr id="4" name="Slide Number Placeholder 3"/>
          <p:cNvSpPr>
            <a:spLocks noGrp="1"/>
          </p:cNvSpPr>
          <p:nvPr>
            <p:ph type="sldNum" sz="quarter" idx="5"/>
          </p:nvPr>
        </p:nvSpPr>
        <p:spPr/>
        <p:txBody>
          <a:bodyPr/>
          <a:lstStyle/>
          <a:p>
            <a:fld id="{F03C930A-14EE-4296-A8C8-138A79BC3D71}" type="slidenum">
              <a:rPr lang="en-US" smtClean="0"/>
              <a:t>12</a:t>
            </a:fld>
            <a:endParaRPr lang="en-US"/>
          </a:p>
        </p:txBody>
      </p:sp>
    </p:spTree>
    <p:extLst>
      <p:ext uri="{BB962C8B-B14F-4D97-AF65-F5344CB8AC3E}">
        <p14:creationId xmlns:p14="http://schemas.microsoft.com/office/powerpoint/2010/main" val="3728053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 Caterpillar Inc. can provide leadership on the safety of their products, reduce work place injuries, reduce time losses, reduce water consumption intensities to ensure that stewardship goals and operational goals are achieved.  The management of the company states that through unity, the employees of  CAT are able to work with harmony with international employees.</a:t>
            </a:r>
          </a:p>
        </p:txBody>
      </p:sp>
      <p:sp>
        <p:nvSpPr>
          <p:cNvPr id="4" name="Slide Number Placeholder 3"/>
          <p:cNvSpPr>
            <a:spLocks noGrp="1"/>
          </p:cNvSpPr>
          <p:nvPr>
            <p:ph type="sldNum" sz="quarter" idx="5"/>
          </p:nvPr>
        </p:nvSpPr>
        <p:spPr/>
        <p:txBody>
          <a:bodyPr/>
          <a:lstStyle/>
          <a:p>
            <a:fld id="{F03C930A-14EE-4296-A8C8-138A79BC3D71}" type="slidenum">
              <a:rPr lang="en-US" smtClean="0"/>
              <a:t>13</a:t>
            </a:fld>
            <a:endParaRPr lang="en-US"/>
          </a:p>
        </p:txBody>
      </p:sp>
    </p:spTree>
    <p:extLst>
      <p:ext uri="{BB962C8B-B14F-4D97-AF65-F5344CB8AC3E}">
        <p14:creationId xmlns:p14="http://schemas.microsoft.com/office/powerpoint/2010/main" val="2248673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Wastes can be removed or prevented by raising the levels of efficiency and productivity of the product.  Cost, raw materials and water usage can be reduced .</a:t>
            </a:r>
          </a:p>
          <a:p>
            <a:r>
              <a:rPr lang="en-US" dirty="0"/>
              <a:t>The employees of Caterpillar </a:t>
            </a:r>
            <a:r>
              <a:rPr lang="en-US" dirty="0" err="1"/>
              <a:t>inc.</a:t>
            </a:r>
            <a:r>
              <a:rPr lang="en-US" dirty="0"/>
              <a:t> with their families experience a better quality of  life when the quality of the company is improved.</a:t>
            </a:r>
          </a:p>
          <a:p>
            <a:r>
              <a:rPr lang="en-US" dirty="0"/>
              <a:t>Innovation and technology has facilitated better manufacturing of products which maximizes the efficiency and productivity of </a:t>
            </a:r>
            <a:r>
              <a:rPr lang="en-US"/>
              <a:t>the company.</a:t>
            </a:r>
            <a:endParaRPr lang="en-US" dirty="0"/>
          </a:p>
        </p:txBody>
      </p:sp>
      <p:sp>
        <p:nvSpPr>
          <p:cNvPr id="4" name="Slide Number Placeholder 3"/>
          <p:cNvSpPr>
            <a:spLocks noGrp="1"/>
          </p:cNvSpPr>
          <p:nvPr>
            <p:ph type="sldNum" sz="quarter" idx="5"/>
          </p:nvPr>
        </p:nvSpPr>
        <p:spPr/>
        <p:txBody>
          <a:bodyPr/>
          <a:lstStyle/>
          <a:p>
            <a:fld id="{F03C930A-14EE-4296-A8C8-138A79BC3D71}" type="slidenum">
              <a:rPr lang="en-US" smtClean="0"/>
              <a:t>14</a:t>
            </a:fld>
            <a:endParaRPr lang="en-US"/>
          </a:p>
        </p:txBody>
      </p:sp>
    </p:spTree>
    <p:extLst>
      <p:ext uri="{BB962C8B-B14F-4D97-AF65-F5344CB8AC3E}">
        <p14:creationId xmlns:p14="http://schemas.microsoft.com/office/powerpoint/2010/main" val="1758939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430648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4263950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866488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268D63-BAA2-41B4-A575-D72587726C9F}" type="datetimeFigureOut">
              <a:rPr lang="en-US" smtClean="0"/>
              <a:t>8/10/2020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3517226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268D63-BAA2-41B4-A575-D72587726C9F}" type="datetimeFigureOut">
              <a:rPr lang="en-US" smtClean="0"/>
              <a:t>8/10/2020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222697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268D63-BAA2-41B4-A575-D72587726C9F}" type="datetimeFigureOut">
              <a:rPr lang="en-US" smtClean="0"/>
              <a:t>8/10/2020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820457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68D63-BAA2-41B4-A575-D72587726C9F}" type="datetimeFigureOut">
              <a:rPr lang="en-US" smtClean="0"/>
              <a:t>8/10/2020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572354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268D63-BAA2-41B4-A575-D72587726C9F}" type="datetimeFigureOut">
              <a:rPr lang="en-US" smtClean="0"/>
              <a:t>8/10/2020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58214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268D63-BAA2-41B4-A575-D72587726C9F}" type="datetimeFigureOut">
              <a:rPr lang="en-US" smtClean="0"/>
              <a:t>8/10/2020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1892514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2903455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4373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1148223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139979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2180929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2235901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268D63-BAA2-41B4-A575-D72587726C9F}" type="datetimeFigureOut">
              <a:rPr lang="en-US" smtClean="0"/>
              <a:t>8/10/2020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32A83D-C949-4664-A73C-FA51132751C1}" type="slidenum">
              <a:rPr lang="en-US" smtClean="0"/>
              <a:t>‹#›</a:t>
            </a:fld>
            <a:endParaRPr lang="en-US"/>
          </a:p>
        </p:txBody>
      </p:sp>
    </p:spTree>
    <p:extLst>
      <p:ext uri="{BB962C8B-B14F-4D97-AF65-F5344CB8AC3E}">
        <p14:creationId xmlns:p14="http://schemas.microsoft.com/office/powerpoint/2010/main" val="3284868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268D63-BAA2-41B4-A575-D72587726C9F}" type="datetimeFigureOut">
              <a:rPr lang="en-US" smtClean="0"/>
              <a:t>8/10/2020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32A83D-C949-4664-A73C-FA51132751C1}" type="slidenum">
              <a:rPr lang="en-US" smtClean="0"/>
              <a:t>‹#›</a:t>
            </a:fld>
            <a:endParaRPr lang="en-US"/>
          </a:p>
        </p:txBody>
      </p:sp>
    </p:spTree>
    <p:extLst>
      <p:ext uri="{BB962C8B-B14F-4D97-AF65-F5344CB8AC3E}">
        <p14:creationId xmlns:p14="http://schemas.microsoft.com/office/powerpoint/2010/main" val="3281199649"/>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caterpillar.com/en/company/sustainability/vision-mission-strateg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A85DD3-5E94-43D1-9917-2ADEA4A7C433}"/>
              </a:ext>
            </a:extLst>
          </p:cNvPr>
          <p:cNvSpPr/>
          <p:nvPr/>
        </p:nvSpPr>
        <p:spPr>
          <a:xfrm>
            <a:off x="3047999" y="1045030"/>
            <a:ext cx="6148251" cy="2800767"/>
          </a:xfrm>
          <a:prstGeom prst="rect">
            <a:avLst/>
          </a:prstGeom>
        </p:spPr>
        <p:txBody>
          <a:bodyPr wrap="square">
            <a:spAutoFit/>
          </a:bodyPr>
          <a:lstStyle/>
          <a:p>
            <a:r>
              <a:rPr lang="en-US" sz="4400" dirty="0"/>
              <a:t>Institutional Affiliation</a:t>
            </a:r>
          </a:p>
          <a:p>
            <a:r>
              <a:rPr lang="en-US" sz="4400" dirty="0"/>
              <a:t>Professor’s Name</a:t>
            </a:r>
          </a:p>
          <a:p>
            <a:r>
              <a:rPr lang="en-US" sz="4400" dirty="0"/>
              <a:t>Marlon Boggan</a:t>
            </a:r>
          </a:p>
          <a:p>
            <a:r>
              <a:rPr lang="en-US" sz="4400" dirty="0"/>
              <a:t>10</a:t>
            </a:r>
            <a:r>
              <a:rPr lang="en-US" sz="4400" baseline="30000" dirty="0"/>
              <a:t>th</a:t>
            </a:r>
            <a:r>
              <a:rPr lang="en-US" sz="4400" dirty="0"/>
              <a:t> August 2020</a:t>
            </a:r>
          </a:p>
        </p:txBody>
      </p:sp>
    </p:spTree>
    <p:extLst>
      <p:ext uri="{BB962C8B-B14F-4D97-AF65-F5344CB8AC3E}">
        <p14:creationId xmlns:p14="http://schemas.microsoft.com/office/powerpoint/2010/main" val="1113491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EC35E-87DF-4FC0-9BEF-58F934366F61}"/>
              </a:ext>
            </a:extLst>
          </p:cNvPr>
          <p:cNvSpPr>
            <a:spLocks noGrp="1"/>
          </p:cNvSpPr>
          <p:nvPr>
            <p:ph type="title"/>
          </p:nvPr>
        </p:nvSpPr>
        <p:spPr>
          <a:xfrm>
            <a:off x="838200" y="365125"/>
            <a:ext cx="10515600" cy="5810592"/>
          </a:xfrm>
        </p:spPr>
        <p:txBody>
          <a:bodyPr>
            <a:normAutofit/>
          </a:bodyPr>
          <a:lstStyle/>
          <a:p>
            <a:pPr algn="ctr"/>
            <a:r>
              <a:rPr lang="en-US" b="1" dirty="0">
                <a:latin typeface="Times New Roman" panose="02020603050405020304" pitchFamily="18" charset="0"/>
                <a:cs typeface="Times New Roman" panose="02020603050405020304" pitchFamily="18" charset="0"/>
              </a:rPr>
              <a:t>CATERPILLAR INC. LEADERSHIP TEAM.</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Student Name.</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Institution affiliations.</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Date.</a:t>
            </a:r>
            <a:br>
              <a:rPr lang="en-US" b="1" dirty="0"/>
            </a:br>
            <a:endParaRPr lang="en-US" b="1" dirty="0"/>
          </a:p>
        </p:txBody>
      </p:sp>
    </p:spTree>
    <p:extLst>
      <p:ext uri="{BB962C8B-B14F-4D97-AF65-F5344CB8AC3E}">
        <p14:creationId xmlns:p14="http://schemas.microsoft.com/office/powerpoint/2010/main" val="1317508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B11D1-BE7E-427E-81FA-6B38867531D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34AB91E6-24D1-4841-9196-50097EBC28E2}"/>
              </a:ext>
            </a:extLst>
          </p:cNvPr>
          <p:cNvSpPr>
            <a:spLocks noGrp="1"/>
          </p:cNvSpPr>
          <p:nvPr>
            <p:ph idx="1"/>
          </p:nvPr>
        </p:nvSpPr>
        <p:spPr>
          <a:xfrm>
            <a:off x="2039814" y="1825625"/>
            <a:ext cx="7666893" cy="4434498"/>
          </a:xfrm>
        </p:spPr>
        <p:txBody>
          <a:bodyPr/>
          <a:lstStyle/>
          <a:p>
            <a:pPr algn="ctr"/>
            <a:r>
              <a:rPr lang="en-US" dirty="0">
                <a:latin typeface="Times New Roman" panose="02020603050405020304" pitchFamily="18" charset="0"/>
                <a:cs typeface="Times New Roman" panose="02020603050405020304" pitchFamily="18" charset="0"/>
              </a:rPr>
              <a:t>Caterpillar Inc. is the largest company manufacturing mining and constructions tools, locomotives and natural gas engines.</a:t>
            </a:r>
          </a:p>
          <a:p>
            <a:pPr algn="ctr"/>
            <a:r>
              <a:rPr lang="en-US" dirty="0">
                <a:latin typeface="Times New Roman" panose="02020603050405020304" pitchFamily="18" charset="0"/>
                <a:cs typeface="Times New Roman" panose="02020603050405020304" pitchFamily="18" charset="0"/>
              </a:rPr>
              <a:t>It was established in 1925 with the aim of making sustainable progress in building  a better life.</a:t>
            </a:r>
          </a:p>
          <a:p>
            <a:pPr algn="ctr"/>
            <a:r>
              <a:rPr lang="en-US" dirty="0">
                <a:latin typeface="Times New Roman" panose="02020603050405020304" pitchFamily="18" charset="0"/>
                <a:cs typeface="Times New Roman" panose="02020603050405020304" pitchFamily="18" charset="0"/>
              </a:rPr>
              <a:t>As of 2019, the revenue earned by caterpillar Inc. was at approximately $ 54 dollars.</a:t>
            </a:r>
          </a:p>
        </p:txBody>
      </p:sp>
    </p:spTree>
    <p:extLst>
      <p:ext uri="{BB962C8B-B14F-4D97-AF65-F5344CB8AC3E}">
        <p14:creationId xmlns:p14="http://schemas.microsoft.com/office/powerpoint/2010/main" val="2080160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4639C-2B6C-4D79-BEFC-FC703B409A5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Vision, mission and value statement.</a:t>
            </a:r>
          </a:p>
        </p:txBody>
      </p:sp>
      <p:sp>
        <p:nvSpPr>
          <p:cNvPr id="3" name="Content Placeholder 2">
            <a:extLst>
              <a:ext uri="{FF2B5EF4-FFF2-40B4-BE49-F238E27FC236}">
                <a16:creationId xmlns:a16="http://schemas.microsoft.com/office/drawing/2014/main" id="{C180A9CB-A2E5-4E9D-9913-A5FBB16F18C5}"/>
              </a:ext>
            </a:extLst>
          </p:cNvPr>
          <p:cNvSpPr>
            <a:spLocks noGrp="1"/>
          </p:cNvSpPr>
          <p:nvPr>
            <p:ph idx="1"/>
          </p:nvPr>
        </p:nvSpPr>
        <p:spPr>
          <a:xfrm>
            <a:off x="1083212" y="1825624"/>
            <a:ext cx="9777046" cy="5032375"/>
          </a:xfrm>
        </p:spPr>
        <p:txBody>
          <a:bodyPr>
            <a:normAutofit/>
          </a:bodyPr>
          <a:lstStyle/>
          <a:p>
            <a:pPr algn="ctr"/>
            <a:r>
              <a:rPr lang="en-US" b="1" dirty="0">
                <a:latin typeface="Times New Roman" panose="02020603050405020304" pitchFamily="18" charset="0"/>
                <a:cs typeface="Times New Roman" panose="02020603050405020304" pitchFamily="18" charset="0"/>
              </a:rPr>
              <a:t>Vision.</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ensure that the basic needs of all people in the world are met through an environmental sustainable way.</a:t>
            </a:r>
          </a:p>
          <a:p>
            <a:pPr algn="ctr"/>
            <a:r>
              <a:rPr lang="en-US" b="1" dirty="0">
                <a:latin typeface="Times New Roman" panose="02020603050405020304" pitchFamily="18" charset="0"/>
                <a:cs typeface="Times New Roman" panose="02020603050405020304" pitchFamily="18" charset="0"/>
              </a:rPr>
              <a:t>Mission.</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enable a growth in the economy through energy development and infrastructure construction as well as providing solutions that protect the planet.</a:t>
            </a:r>
          </a:p>
          <a:p>
            <a:pPr algn="ctr"/>
            <a:r>
              <a:rPr lang="en-US" b="1" dirty="0">
                <a:latin typeface="Times New Roman" panose="02020603050405020304" pitchFamily="18" charset="0"/>
                <a:cs typeface="Times New Roman" panose="02020603050405020304" pitchFamily="18" charset="0"/>
              </a:rPr>
              <a:t>Value Statement.</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To achieve innovation, team work, community development, productivity and efficiency.</a:t>
            </a:r>
          </a:p>
        </p:txBody>
      </p:sp>
    </p:spTree>
    <p:extLst>
      <p:ext uri="{BB962C8B-B14F-4D97-AF65-F5344CB8AC3E}">
        <p14:creationId xmlns:p14="http://schemas.microsoft.com/office/powerpoint/2010/main" val="3447945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C6E00-DF10-4F72-95AF-BBAAC10CDD4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Recommendations on visions.</a:t>
            </a:r>
          </a:p>
        </p:txBody>
      </p:sp>
      <p:sp>
        <p:nvSpPr>
          <p:cNvPr id="3" name="Content Placeholder 2">
            <a:extLst>
              <a:ext uri="{FF2B5EF4-FFF2-40B4-BE49-F238E27FC236}">
                <a16:creationId xmlns:a16="http://schemas.microsoft.com/office/drawing/2014/main" id="{84683D38-37D9-44CC-AC5C-1CE328D5CE78}"/>
              </a:ext>
            </a:extLst>
          </p:cNvPr>
          <p:cNvSpPr>
            <a:spLocks noGrp="1"/>
          </p:cNvSpPr>
          <p:nvPr>
            <p:ph idx="1"/>
          </p:nvPr>
        </p:nvSpPr>
        <p:spPr>
          <a:xfrm>
            <a:off x="1463040" y="1825625"/>
            <a:ext cx="9270609" cy="4351338"/>
          </a:xfrm>
        </p:spPr>
        <p:txBody>
          <a:bodyPr>
            <a:normAutofit/>
          </a:bodyPr>
          <a:lstStyle/>
          <a:p>
            <a:pPr algn="ctr"/>
            <a:r>
              <a:rPr lang="en-US" dirty="0">
                <a:latin typeface="Times New Roman" panose="02020603050405020304" pitchFamily="18" charset="0"/>
                <a:cs typeface="Times New Roman" panose="02020603050405020304" pitchFamily="18" charset="0"/>
              </a:rPr>
              <a:t>Currently, Caterpillar Inc. is currently working to reduce gas emissions in greenhouses by at least 50 %, reduce the intensity of energy, designing facilities that meet leadership in energy environmental design and reducing bi product intensity by at least 50 %.</a:t>
            </a:r>
          </a:p>
          <a:p>
            <a:pPr algn="ctr"/>
            <a:r>
              <a:rPr lang="en-US" dirty="0">
                <a:latin typeface="Times New Roman" panose="02020603050405020304" pitchFamily="18" charset="0"/>
                <a:cs typeface="Times New Roman" panose="02020603050405020304" pitchFamily="18" charset="0"/>
              </a:rPr>
              <a:t>To ensure that needs of all people are met while sustaining the environment, Caterpillar Inc. should utilize technology and innovation to improve the sustainability of goods, services and solutions to their customers. They should also increase fleet hours by 100 %.</a:t>
            </a:r>
          </a:p>
          <a:p>
            <a:pPr algn="l">
              <a:buFont typeface="Arial" panose="020B0604020202020204" pitchFamily="34" charset="0"/>
              <a:buChar char="•"/>
            </a:pPr>
            <a:endParaRPr lang="en-US" b="0" i="0" dirty="0">
              <a:solidFill>
                <a:srgbClr val="000000"/>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1618798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821A8-B3B5-4097-B333-C0FBFB4F411A}"/>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Competitive Advantages and disadvantages of Caterpillar Inc.</a:t>
            </a:r>
          </a:p>
        </p:txBody>
      </p:sp>
      <p:sp>
        <p:nvSpPr>
          <p:cNvPr id="3" name="Content Placeholder 2">
            <a:extLst>
              <a:ext uri="{FF2B5EF4-FFF2-40B4-BE49-F238E27FC236}">
                <a16:creationId xmlns:a16="http://schemas.microsoft.com/office/drawing/2014/main" id="{A6A485DF-FA84-4F4C-8763-5CDF50D1C418}"/>
              </a:ext>
            </a:extLst>
          </p:cNvPr>
          <p:cNvSpPr>
            <a:spLocks noGrp="1"/>
          </p:cNvSpPr>
          <p:nvPr>
            <p:ph idx="1"/>
          </p:nvPr>
        </p:nvSpPr>
        <p:spPr/>
        <p:txBody>
          <a:bodyPr/>
          <a:lstStyle/>
          <a:p>
            <a:pPr algn="ctr"/>
            <a:r>
              <a:rPr lang="en-US" b="1" dirty="0">
                <a:latin typeface="Times New Roman" panose="02020603050405020304" pitchFamily="18" charset="0"/>
                <a:cs typeface="Times New Roman" panose="02020603050405020304" pitchFamily="18" charset="0"/>
              </a:rPr>
              <a:t>Competitive advantages.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Strong and known brand image.</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Large company assets.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Strong distribution network globally.</a:t>
            </a:r>
          </a:p>
          <a:p>
            <a:pPr algn="ctr"/>
            <a:r>
              <a:rPr lang="en-US" b="1" dirty="0">
                <a:latin typeface="Times New Roman" panose="02020603050405020304" pitchFamily="18" charset="0"/>
                <a:cs typeface="Times New Roman" panose="02020603050405020304" pitchFamily="18" charset="0"/>
              </a:rPr>
              <a:t>Competitive Disadvantages.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Limited connections in upcoming markets.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Slow rate of innovation.</a:t>
            </a:r>
          </a:p>
        </p:txBody>
      </p:sp>
    </p:spTree>
    <p:extLst>
      <p:ext uri="{BB962C8B-B14F-4D97-AF65-F5344CB8AC3E}">
        <p14:creationId xmlns:p14="http://schemas.microsoft.com/office/powerpoint/2010/main" val="3546507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4B34E-4B84-4D5C-A11C-52AAD69E56C3}"/>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Operational changes to improve competitive advantages and business performance.</a:t>
            </a:r>
          </a:p>
        </p:txBody>
      </p:sp>
      <p:sp>
        <p:nvSpPr>
          <p:cNvPr id="3" name="Content Placeholder 2">
            <a:extLst>
              <a:ext uri="{FF2B5EF4-FFF2-40B4-BE49-F238E27FC236}">
                <a16:creationId xmlns:a16="http://schemas.microsoft.com/office/drawing/2014/main" id="{A71FEB22-F996-4098-B149-7FD2FF8DBFA9}"/>
              </a:ext>
            </a:extLst>
          </p:cNvPr>
          <p:cNvSpPr>
            <a:spLocks noGrp="1"/>
          </p:cNvSpPr>
          <p:nvPr>
            <p:ph idx="1"/>
          </p:nvPr>
        </p:nvSpPr>
        <p:spPr>
          <a:xfrm>
            <a:off x="1688123" y="1825625"/>
            <a:ext cx="8285872" cy="4351338"/>
          </a:xfrm>
        </p:spPr>
        <p:txBody>
          <a:bodyPr/>
          <a:lstStyle/>
          <a:p>
            <a:pPr algn="ctr"/>
            <a:r>
              <a:rPr lang="en-US" dirty="0">
                <a:latin typeface="Times New Roman" panose="02020603050405020304" pitchFamily="18" charset="0"/>
                <a:cs typeface="Times New Roman" panose="02020603050405020304" pitchFamily="18" charset="0"/>
              </a:rPr>
              <a:t>Caterpillar Inc can invest in technology and innovation in order to improve its revenue by expanding and growth the business.</a:t>
            </a:r>
          </a:p>
          <a:p>
            <a:pPr algn="ctr"/>
            <a:r>
              <a:rPr lang="en-US" dirty="0">
                <a:latin typeface="Times New Roman" panose="02020603050405020304" pitchFamily="18" charset="0"/>
                <a:cs typeface="Times New Roman" panose="02020603050405020304" pitchFamily="18" charset="0"/>
              </a:rPr>
              <a:t>Caterpillar Inc. should expand into growing markets and penetrate existing markets, especially in Asia- pacific.</a:t>
            </a:r>
          </a:p>
          <a:p>
            <a:pPr algn="ctr"/>
            <a:r>
              <a:rPr lang="en-US" dirty="0">
                <a:latin typeface="Times New Roman" panose="02020603050405020304" pitchFamily="18" charset="0"/>
                <a:cs typeface="Times New Roman" panose="02020603050405020304" pitchFamily="18" charset="0"/>
              </a:rPr>
              <a:t>The company should increase the company’s sales by at least 20% to gain a better global market.</a:t>
            </a:r>
          </a:p>
        </p:txBody>
      </p:sp>
    </p:spTree>
    <p:extLst>
      <p:ext uri="{BB962C8B-B14F-4D97-AF65-F5344CB8AC3E}">
        <p14:creationId xmlns:p14="http://schemas.microsoft.com/office/powerpoint/2010/main" val="3020079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CBD5-42BE-49AF-B89F-0E27A701E748}"/>
              </a:ext>
            </a:extLst>
          </p:cNvPr>
          <p:cNvSpPr>
            <a:spLocks noGrp="1"/>
          </p:cNvSpPr>
          <p:nvPr>
            <p:ph type="title"/>
          </p:nvPr>
        </p:nvSpPr>
        <p:spPr/>
        <p:txBody>
          <a:bodyPr>
            <a:normAutofit/>
          </a:bodyPr>
          <a:lstStyle/>
          <a:p>
            <a:pPr algn="ctr"/>
            <a:r>
              <a:rPr lang="en-US" sz="3600" b="1" dirty="0">
                <a:latin typeface="Times New Roman" panose="02020603050405020304" pitchFamily="18" charset="0"/>
                <a:cs typeface="Times New Roman" panose="02020603050405020304" pitchFamily="18" charset="0"/>
              </a:rPr>
              <a:t>Plan for monitoring the effectiveness of the operational changes.</a:t>
            </a:r>
          </a:p>
        </p:txBody>
      </p:sp>
      <p:sp>
        <p:nvSpPr>
          <p:cNvPr id="3" name="Content Placeholder 2">
            <a:extLst>
              <a:ext uri="{FF2B5EF4-FFF2-40B4-BE49-F238E27FC236}">
                <a16:creationId xmlns:a16="http://schemas.microsoft.com/office/drawing/2014/main" id="{BAAE26E5-2E7B-4CA6-9BA9-38B3FB6BE871}"/>
              </a:ext>
            </a:extLst>
          </p:cNvPr>
          <p:cNvSpPr>
            <a:spLocks noGrp="1"/>
          </p:cNvSpPr>
          <p:nvPr>
            <p:ph idx="1"/>
          </p:nvPr>
        </p:nvSpPr>
        <p:spPr>
          <a:xfrm>
            <a:off x="998806" y="1825625"/>
            <a:ext cx="10072468" cy="4884664"/>
          </a:xfrm>
        </p:spPr>
        <p:txBody>
          <a:bodyPr>
            <a:normAutofit/>
          </a:bodyPr>
          <a:lstStyle/>
          <a:p>
            <a:pPr algn="ctr"/>
            <a:r>
              <a:rPr lang="en-US" b="1" dirty="0">
                <a:latin typeface="Times New Roman" panose="02020603050405020304" pitchFamily="18" charset="0"/>
                <a:cs typeface="Times New Roman" panose="02020603050405020304" pitchFamily="18" charset="0"/>
              </a:rPr>
              <a:t>Measuring the effectiveness of the changes will follow the following steps: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Establishing metrics for individual team projects to evaluate team progress.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Frequent meetings with team members to evaluate team progress and gain incites from team members.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Ensuring effective communications  with executive managers at  Caterpillar Inc.</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Ensure that the projects and technological procedures used are adding value to the company.</a:t>
            </a:r>
          </a:p>
        </p:txBody>
      </p:sp>
    </p:spTree>
    <p:extLst>
      <p:ext uri="{BB962C8B-B14F-4D97-AF65-F5344CB8AC3E}">
        <p14:creationId xmlns:p14="http://schemas.microsoft.com/office/powerpoint/2010/main" val="4246184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D19B6-3052-4FDD-A65F-952C5BCF5DEA}"/>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Caterpillar Inc. global strategy.</a:t>
            </a:r>
          </a:p>
        </p:txBody>
      </p:sp>
      <p:sp>
        <p:nvSpPr>
          <p:cNvPr id="3" name="Content Placeholder 2">
            <a:extLst>
              <a:ext uri="{FF2B5EF4-FFF2-40B4-BE49-F238E27FC236}">
                <a16:creationId xmlns:a16="http://schemas.microsoft.com/office/drawing/2014/main" id="{2F8FB88B-E5A5-41CE-95BD-2A6CDDDD00F7}"/>
              </a:ext>
            </a:extLst>
          </p:cNvPr>
          <p:cNvSpPr>
            <a:spLocks noGrp="1"/>
          </p:cNvSpPr>
          <p:nvPr>
            <p:ph idx="1"/>
          </p:nvPr>
        </p:nvSpPr>
        <p:spPr>
          <a:xfrm>
            <a:off x="2321169" y="2222695"/>
            <a:ext cx="8271803" cy="2700997"/>
          </a:xfrm>
        </p:spPr>
        <p:txBody>
          <a:bodyPr>
            <a:normAutofit/>
          </a:bodyPr>
          <a:lstStyle/>
          <a:p>
            <a:pPr>
              <a:buFont typeface="Wingdings" panose="05000000000000000000" pitchFamily="2" charset="2"/>
              <a:buChar char="Ø"/>
            </a:pPr>
            <a:endParaRPr lang="en-US" dirty="0"/>
          </a:p>
          <a:p>
            <a:pPr algn="ctr"/>
            <a:r>
              <a:rPr lang="en-US" dirty="0">
                <a:solidFill>
                  <a:srgbClr val="000000"/>
                </a:solidFill>
                <a:latin typeface="Times New Roman" panose="02020603050405020304" pitchFamily="18" charset="0"/>
                <a:cs typeface="Times New Roman" panose="02020603050405020304" pitchFamily="18" charset="0"/>
              </a:rPr>
              <a:t>Caterpillar Inc. uses technology and innovation to improve the sustainability of their products.</a:t>
            </a:r>
          </a:p>
          <a:p>
            <a:pPr algn="ctr"/>
            <a:r>
              <a:rPr lang="en-US" b="0" i="0" dirty="0">
                <a:solidFill>
                  <a:srgbClr val="000000"/>
                </a:solidFill>
                <a:effectLst/>
                <a:latin typeface="Times New Roman" panose="02020603050405020304" pitchFamily="18" charset="0"/>
                <a:cs typeface="Times New Roman" panose="02020603050405020304" pitchFamily="18" charset="0"/>
              </a:rPr>
              <a:t>The company develops betters systems to maximize systems and minimize environmental effects.</a:t>
            </a:r>
          </a:p>
          <a:p>
            <a:endParaRPr lang="en-US" dirty="0"/>
          </a:p>
        </p:txBody>
      </p:sp>
    </p:spTree>
    <p:extLst>
      <p:ext uri="{BB962C8B-B14F-4D97-AF65-F5344CB8AC3E}">
        <p14:creationId xmlns:p14="http://schemas.microsoft.com/office/powerpoint/2010/main" val="346583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04781-C8A0-4277-913A-345A4F716109}"/>
              </a:ext>
            </a:extLst>
          </p:cNvPr>
          <p:cNvSpPr>
            <a:spLocks noGrp="1"/>
          </p:cNvSpPr>
          <p:nvPr>
            <p:ph type="title"/>
          </p:nvPr>
        </p:nvSpPr>
        <p:spPr>
          <a:xfrm>
            <a:off x="211015" y="365125"/>
            <a:ext cx="11774659" cy="1325563"/>
          </a:xfrm>
        </p:spPr>
        <p:txBody>
          <a:bodyPr>
            <a:normAutofit/>
          </a:bodyPr>
          <a:lstStyle/>
          <a:p>
            <a:pPr algn="ctr"/>
            <a:r>
              <a:rPr lang="en-US" sz="3600" b="1" dirty="0">
                <a:latin typeface="Times New Roman" panose="02020603050405020304" pitchFamily="18" charset="0"/>
                <a:cs typeface="Times New Roman" panose="02020603050405020304" pitchFamily="18" charset="0"/>
              </a:rPr>
              <a:t>Operational changes to improve Caterpillar’s global strategy.</a:t>
            </a:r>
          </a:p>
        </p:txBody>
      </p:sp>
      <p:sp>
        <p:nvSpPr>
          <p:cNvPr id="3" name="Content Placeholder 2">
            <a:extLst>
              <a:ext uri="{FF2B5EF4-FFF2-40B4-BE49-F238E27FC236}">
                <a16:creationId xmlns:a16="http://schemas.microsoft.com/office/drawing/2014/main" id="{D2C694F0-DD9F-4CA9-83C4-5CFCB8701BA9}"/>
              </a:ext>
            </a:extLst>
          </p:cNvPr>
          <p:cNvSpPr>
            <a:spLocks noGrp="1"/>
          </p:cNvSpPr>
          <p:nvPr>
            <p:ph idx="1"/>
          </p:nvPr>
        </p:nvSpPr>
        <p:spPr/>
        <p:txBody>
          <a:bodyPr>
            <a:normAutofit lnSpcReduction="10000"/>
          </a:bodyPr>
          <a:lstStyle/>
          <a:p>
            <a:pPr algn="ctr"/>
            <a:r>
              <a:rPr lang="en-US" sz="2800" b="1" dirty="0">
                <a:latin typeface="Times New Roman" panose="02020603050405020304" pitchFamily="18" charset="0"/>
                <a:cs typeface="Times New Roman" panose="02020603050405020304" pitchFamily="18" charset="0"/>
              </a:rPr>
              <a:t>Market penetration.</a:t>
            </a:r>
          </a:p>
          <a:p>
            <a:pPr algn="ct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Caterpillar Inc. should set up  their markets in most parts of the world to focuses on raising their revenues from the local population. Their market penetration is achieved due to their good quality of products.</a:t>
            </a:r>
          </a:p>
          <a:p>
            <a:pPr algn="ctr"/>
            <a:r>
              <a:rPr lang="en-US" sz="2800" b="1" dirty="0">
                <a:latin typeface="Times New Roman" panose="02020603050405020304" pitchFamily="18" charset="0"/>
                <a:cs typeface="Times New Roman" panose="02020603050405020304" pitchFamily="18" charset="0"/>
              </a:rPr>
              <a:t>Market development.</a:t>
            </a:r>
          </a:p>
          <a:p>
            <a:pPr algn="ct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Caterpillar Inc. </a:t>
            </a:r>
            <a:r>
              <a:rPr lang="en-US" dirty="0">
                <a:latin typeface="Times New Roman" panose="02020603050405020304" pitchFamily="18" charset="0"/>
                <a:cs typeface="Times New Roman" panose="02020603050405020304" pitchFamily="18" charset="0"/>
              </a:rPr>
              <a:t>should use</a:t>
            </a:r>
            <a:r>
              <a:rPr lang="en-US" sz="2800" dirty="0">
                <a:latin typeface="Times New Roman" panose="02020603050405020304" pitchFamily="18" charset="0"/>
                <a:cs typeface="Times New Roman" panose="02020603050405020304" pitchFamily="18" charset="0"/>
              </a:rPr>
              <a:t> the local distributors in order to develop their market in foreign countries.</a:t>
            </a:r>
          </a:p>
          <a:p>
            <a:endParaRPr lang="en-US" dirty="0"/>
          </a:p>
        </p:txBody>
      </p:sp>
    </p:spTree>
    <p:extLst>
      <p:ext uri="{BB962C8B-B14F-4D97-AF65-F5344CB8AC3E}">
        <p14:creationId xmlns:p14="http://schemas.microsoft.com/office/powerpoint/2010/main" val="3509532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5889F-F50F-415F-99F2-57DFEEC4F800}"/>
              </a:ext>
            </a:extLst>
          </p:cNvPr>
          <p:cNvSpPr>
            <a:spLocks noGrp="1"/>
          </p:cNvSpPr>
          <p:nvPr>
            <p:ph type="title"/>
          </p:nvPr>
        </p:nvSpPr>
        <p:spPr/>
        <p:txBody>
          <a:bodyPr>
            <a:normAutofit/>
          </a:bodyPr>
          <a:lstStyle/>
          <a:p>
            <a:pPr algn="ctr"/>
            <a:r>
              <a:rPr lang="en-US" sz="3200" b="1" dirty="0">
                <a:latin typeface="Times New Roman" panose="02020603050405020304" pitchFamily="18" charset="0"/>
                <a:cs typeface="Times New Roman" panose="02020603050405020304" pitchFamily="18" charset="0"/>
              </a:rPr>
              <a:t>Operational changes to improve Caterpillar’s global strategy…</a:t>
            </a:r>
            <a:endParaRPr lang="en-US" sz="3200" dirty="0"/>
          </a:p>
        </p:txBody>
      </p:sp>
      <p:sp>
        <p:nvSpPr>
          <p:cNvPr id="3" name="Content Placeholder 2">
            <a:extLst>
              <a:ext uri="{FF2B5EF4-FFF2-40B4-BE49-F238E27FC236}">
                <a16:creationId xmlns:a16="http://schemas.microsoft.com/office/drawing/2014/main" id="{6FB58224-A76C-4532-AED9-A73F99A87C8B}"/>
              </a:ext>
            </a:extLst>
          </p:cNvPr>
          <p:cNvSpPr>
            <a:spLocks noGrp="1"/>
          </p:cNvSpPr>
          <p:nvPr>
            <p:ph idx="1"/>
          </p:nvPr>
        </p:nvSpPr>
        <p:spPr/>
        <p:txBody>
          <a:bodyPr>
            <a:normAutofit lnSpcReduction="10000"/>
          </a:bodyPr>
          <a:lstStyle/>
          <a:p>
            <a:pPr algn="ctr"/>
            <a:r>
              <a:rPr lang="en-US" sz="2800" b="1" dirty="0">
                <a:latin typeface="Times New Roman" panose="02020603050405020304" pitchFamily="18" charset="0"/>
                <a:cs typeface="Times New Roman" panose="02020603050405020304" pitchFamily="18" charset="0"/>
              </a:rPr>
              <a:t>Development of the product.</a:t>
            </a:r>
          </a:p>
          <a:p>
            <a:pPr algn="ct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company should improve existing products by modifying them to incorporate new features and improve value to the users.</a:t>
            </a:r>
          </a:p>
          <a:p>
            <a:pPr algn="ctr"/>
            <a:r>
              <a:rPr lang="en-US" sz="2800" b="1" dirty="0">
                <a:latin typeface="Times New Roman" panose="02020603050405020304" pitchFamily="18" charset="0"/>
                <a:cs typeface="Times New Roman" panose="02020603050405020304" pitchFamily="18" charset="0"/>
              </a:rPr>
              <a:t>Diversification.</a:t>
            </a:r>
          </a:p>
          <a:p>
            <a:pPr algn="ctr">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The company should involve new businesses and entered new industries in order to diversify business risks across different markets.</a:t>
            </a:r>
          </a:p>
          <a:p>
            <a:pPr marL="0" indent="0">
              <a:buNone/>
            </a:pPr>
            <a:endParaRPr lang="en-US" dirty="0"/>
          </a:p>
        </p:txBody>
      </p:sp>
    </p:spTree>
    <p:extLst>
      <p:ext uri="{BB962C8B-B14F-4D97-AF65-F5344CB8AC3E}">
        <p14:creationId xmlns:p14="http://schemas.microsoft.com/office/powerpoint/2010/main" val="3991100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6E44C-3981-4F48-9D3C-E7BE4DE5E331}"/>
              </a:ext>
            </a:extLst>
          </p:cNvPr>
          <p:cNvSpPr>
            <a:spLocks noGrp="1"/>
          </p:cNvSpPr>
          <p:nvPr>
            <p:ph type="title"/>
          </p:nvPr>
        </p:nvSpPr>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Plan for monitoring the effectiveness of the global strategy.</a:t>
            </a:r>
            <a:endParaRPr lang="en-US" dirty="0"/>
          </a:p>
        </p:txBody>
      </p:sp>
      <p:sp>
        <p:nvSpPr>
          <p:cNvPr id="3" name="Content Placeholder 2">
            <a:extLst>
              <a:ext uri="{FF2B5EF4-FFF2-40B4-BE49-F238E27FC236}">
                <a16:creationId xmlns:a16="http://schemas.microsoft.com/office/drawing/2014/main" id="{0F28FC6C-16C5-4516-8BD5-4E9936A60552}"/>
              </a:ext>
            </a:extLst>
          </p:cNvPr>
          <p:cNvSpPr>
            <a:spLocks noGrp="1"/>
          </p:cNvSpPr>
          <p:nvPr>
            <p:ph idx="1"/>
          </p:nvPr>
        </p:nvSpPr>
        <p:spPr>
          <a:xfrm>
            <a:off x="1308294" y="1825625"/>
            <a:ext cx="10045505" cy="4351338"/>
          </a:xfrm>
        </p:spPr>
        <p:txBody>
          <a:bodyPr/>
          <a:lstStyle/>
          <a:p>
            <a:pPr algn="ctr"/>
            <a:r>
              <a:rPr lang="en-US" b="1" dirty="0">
                <a:latin typeface="Times New Roman" panose="02020603050405020304" pitchFamily="18" charset="0"/>
                <a:cs typeface="Times New Roman" panose="02020603050405020304" pitchFamily="18" charset="0"/>
              </a:rPr>
              <a:t>To monitor the global strategy of Caterpillar’s Inc., the leadership should:</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Continuously evaluate the performance to assess whether to keep implementing the strategy in the face of the changes.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Effectively review the company’s objectives to assess if they are globally attainable or not.</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Configuring notification alerts in case global performance differs from the baseline. </a:t>
            </a:r>
          </a:p>
        </p:txBody>
      </p:sp>
    </p:spTree>
    <p:extLst>
      <p:ext uri="{BB962C8B-B14F-4D97-AF65-F5344CB8AC3E}">
        <p14:creationId xmlns:p14="http://schemas.microsoft.com/office/powerpoint/2010/main" val="1169655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0BCCB-2B50-4C39-9511-5182BAFF311F}"/>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6A753154-07C7-466F-9F1D-B04E14A6AF51}"/>
              </a:ext>
            </a:extLst>
          </p:cNvPr>
          <p:cNvSpPr>
            <a:spLocks noGrp="1"/>
          </p:cNvSpPr>
          <p:nvPr>
            <p:ph idx="1"/>
          </p:nvPr>
        </p:nvSpPr>
        <p:spPr>
          <a:xfrm>
            <a:off x="838200" y="1825625"/>
            <a:ext cx="10515600" cy="4026535"/>
          </a:xfrm>
        </p:spPr>
        <p:txBody>
          <a:bodyPr/>
          <a:lstStyle/>
          <a:p>
            <a:pPr algn="ctr"/>
            <a:r>
              <a:rPr lang="en-US" dirty="0">
                <a:latin typeface="Times New Roman" panose="02020603050405020304" pitchFamily="18" charset="0"/>
                <a:cs typeface="Times New Roman" panose="02020603050405020304" pitchFamily="18" charset="0"/>
              </a:rPr>
              <a:t>Caterpillar Inc. operates through three segments: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Construction.</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Industries and energy.</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transportation.</a:t>
            </a:r>
          </a:p>
          <a:p>
            <a:pPr algn="ctr"/>
            <a:r>
              <a:rPr lang="en-US" dirty="0">
                <a:latin typeface="Times New Roman" panose="02020603050405020304" pitchFamily="18" charset="0"/>
                <a:cs typeface="Times New Roman" panose="02020603050405020304" pitchFamily="18" charset="0"/>
              </a:rPr>
              <a:t>Caterpillar Inc. looks forward to global and regional economics. Therefore, developing a strategy to assess operational changes, competitive advantage, disadvantages and the global methods is effective in ensuring the company success.</a:t>
            </a:r>
          </a:p>
        </p:txBody>
      </p:sp>
    </p:spTree>
    <p:extLst>
      <p:ext uri="{BB962C8B-B14F-4D97-AF65-F5344CB8AC3E}">
        <p14:creationId xmlns:p14="http://schemas.microsoft.com/office/powerpoint/2010/main" val="1728700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04626-C5D8-4183-A98C-997C41229F8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330C3845-5A30-4053-B066-3FA55C9CCAC9}"/>
              </a:ext>
            </a:extLst>
          </p:cNvPr>
          <p:cNvSpPr>
            <a:spLocks noGrp="1"/>
          </p:cNvSpPr>
          <p:nvPr>
            <p:ph idx="1"/>
          </p:nvPr>
        </p:nvSpPr>
        <p:spPr>
          <a:xfrm>
            <a:off x="838200" y="2405575"/>
            <a:ext cx="10515600" cy="3221502"/>
          </a:xfrm>
        </p:spPr>
        <p:txBody>
          <a:bodyPr/>
          <a:lstStyle/>
          <a:p>
            <a:pPr algn="ctr"/>
            <a:r>
              <a:rPr lang="en-US" b="1" dirty="0"/>
              <a:t>Caterpillar Inc. has sustainable guiding principles:</a:t>
            </a:r>
          </a:p>
          <a:p>
            <a:pPr algn="ctr">
              <a:buFont typeface="Wingdings" panose="05000000000000000000" pitchFamily="2" charset="2"/>
              <a:buChar char="Ø"/>
            </a:pPr>
            <a:r>
              <a:rPr lang="en-US" dirty="0"/>
              <a:t>Preventing wastage</a:t>
            </a:r>
          </a:p>
          <a:p>
            <a:pPr algn="ctr">
              <a:buFont typeface="Wingdings" panose="05000000000000000000" pitchFamily="2" charset="2"/>
              <a:buChar char="Ø"/>
            </a:pPr>
            <a:r>
              <a:rPr lang="en-US" dirty="0"/>
              <a:t>Raising the quality of their products. </a:t>
            </a:r>
          </a:p>
          <a:p>
            <a:pPr algn="ctr">
              <a:buFont typeface="Wingdings" panose="05000000000000000000" pitchFamily="2" charset="2"/>
              <a:buChar char="Ø"/>
            </a:pPr>
            <a:r>
              <a:rPr lang="en-US" dirty="0"/>
              <a:t>Building better machines and systems.</a:t>
            </a:r>
          </a:p>
          <a:p>
            <a:pPr algn="ctr"/>
            <a:r>
              <a:rPr lang="en-US" dirty="0"/>
              <a:t>These enable high levels of living so that human beings can have access to roads, bridges, hospitals and water.</a:t>
            </a:r>
          </a:p>
        </p:txBody>
      </p:sp>
    </p:spTree>
    <p:extLst>
      <p:ext uri="{BB962C8B-B14F-4D97-AF65-F5344CB8AC3E}">
        <p14:creationId xmlns:p14="http://schemas.microsoft.com/office/powerpoint/2010/main" val="4024949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09B1A-6BAB-408E-9EEB-5C488F94F998}"/>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4A2F4F1F-3853-4347-A584-A4995C2915C9}"/>
              </a:ext>
            </a:extLst>
          </p:cNvPr>
          <p:cNvSpPr>
            <a:spLocks noGrp="1"/>
          </p:cNvSpPr>
          <p:nvPr>
            <p:ph idx="1"/>
          </p:nvPr>
        </p:nvSpPr>
        <p:spPr>
          <a:xfrm>
            <a:off x="838200" y="1825625"/>
            <a:ext cx="10515600" cy="3491963"/>
          </a:xfrm>
        </p:spPr>
        <p:txBody>
          <a:bodyPr/>
          <a:lstStyle/>
          <a:p>
            <a:pPr marL="0" indent="-457200">
              <a:buNone/>
            </a:pPr>
            <a:r>
              <a:rPr lang="en-US" dirty="0">
                <a:latin typeface="Times New Roman" panose="02020603050405020304" pitchFamily="18" charset="0"/>
                <a:cs typeface="Times New Roman" panose="02020603050405020304" pitchFamily="18" charset="0"/>
              </a:rPr>
              <a:t>Caterpillar Inc.- Company history </a:t>
            </a:r>
            <a:r>
              <a:rPr lang="en-US" dirty="0">
                <a:latin typeface="Times New Roman" panose="02020603050405020304" pitchFamily="18" charset="0"/>
                <a:cs typeface="Times New Roman" panose="02020603050405020304" pitchFamily="18" charset="0"/>
                <a:hlinkClick r:id="rId2"/>
              </a:rPr>
              <a:t>https://www.caterpillar.com/en/company/sustainability/vision-mission-strategy.html</a:t>
            </a:r>
            <a:endParaRPr lang="en-US" dirty="0">
              <a:latin typeface="Times New Roman" panose="02020603050405020304" pitchFamily="18" charset="0"/>
              <a:cs typeface="Times New Roman" panose="02020603050405020304" pitchFamily="18" charset="0"/>
            </a:endParaRPr>
          </a:p>
          <a:p>
            <a:pPr marL="0" indent="-457200">
              <a:buNone/>
            </a:pPr>
            <a:r>
              <a:rPr lang="en-US" b="0" i="0" dirty="0" err="1">
                <a:solidFill>
                  <a:srgbClr val="222222"/>
                </a:solidFill>
                <a:effectLst/>
                <a:latin typeface="Times New Roman" panose="02020603050405020304" pitchFamily="18" charset="0"/>
                <a:cs typeface="Times New Roman" panose="02020603050405020304" pitchFamily="18" charset="0"/>
              </a:rPr>
              <a:t>Dupin</a:t>
            </a:r>
            <a:r>
              <a:rPr lang="en-US" b="0" i="0" dirty="0">
                <a:solidFill>
                  <a:srgbClr val="222222"/>
                </a:solidFill>
                <a:effectLst/>
                <a:latin typeface="Times New Roman" panose="02020603050405020304" pitchFamily="18" charset="0"/>
                <a:cs typeface="Times New Roman" panose="02020603050405020304" pitchFamily="18" charset="0"/>
              </a:rPr>
              <a:t>, C. (2014). Caterpillar on the road: with US infrastructure headed south, heavy equipment shipper sends 40 percent of cargo north. </a:t>
            </a:r>
            <a:r>
              <a:rPr lang="en-US" b="0" i="1" dirty="0">
                <a:solidFill>
                  <a:srgbClr val="222222"/>
                </a:solidFill>
                <a:effectLst/>
                <a:latin typeface="Times New Roman" panose="02020603050405020304" pitchFamily="18" charset="0"/>
                <a:cs typeface="Times New Roman" panose="02020603050405020304" pitchFamily="18" charset="0"/>
              </a:rPr>
              <a:t>American shipper (Jacksonville, Fla.: 1991)</a:t>
            </a:r>
            <a:r>
              <a:rPr lang="en-US" b="0" i="0" dirty="0">
                <a:solidFill>
                  <a:srgbClr val="222222"/>
                </a:solidFill>
                <a:effectLst/>
                <a:latin typeface="Times New Roman" panose="02020603050405020304" pitchFamily="18" charset="0"/>
                <a:cs typeface="Times New Roman" panose="02020603050405020304" pitchFamily="18" charset="0"/>
              </a:rPr>
              <a:t>, </a:t>
            </a:r>
            <a:r>
              <a:rPr lang="en-US" b="0" i="1" dirty="0">
                <a:solidFill>
                  <a:srgbClr val="222222"/>
                </a:solidFill>
                <a:effectLst/>
                <a:latin typeface="Times New Roman" panose="02020603050405020304" pitchFamily="18" charset="0"/>
                <a:cs typeface="Times New Roman" panose="02020603050405020304" pitchFamily="18" charset="0"/>
              </a:rPr>
              <a:t>56</a:t>
            </a:r>
            <a:r>
              <a:rPr lang="en-US" b="0" i="0" dirty="0">
                <a:solidFill>
                  <a:srgbClr val="222222"/>
                </a:solidFill>
                <a:effectLst/>
                <a:latin typeface="Times New Roman" panose="02020603050405020304" pitchFamily="18" charset="0"/>
                <a:cs typeface="Times New Roman" panose="02020603050405020304" pitchFamily="18" charset="0"/>
              </a:rPr>
              <a:t>(2).</a:t>
            </a: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40169307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212</TotalTime>
  <Words>1509</Words>
  <Application>Microsoft Office PowerPoint</Application>
  <PresentationFormat>Widescreen</PresentationFormat>
  <Paragraphs>107</Paragraphs>
  <Slides>15</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Times New Roman</vt:lpstr>
      <vt:lpstr>Trebuchet MS</vt:lpstr>
      <vt:lpstr>Wingdings</vt:lpstr>
      <vt:lpstr>Wingdings 3</vt:lpstr>
      <vt:lpstr>Facet</vt:lpstr>
      <vt:lpstr>PowerPoint Presentation</vt:lpstr>
      <vt:lpstr>CATERPILLAR INC. LEADERSHIP TEAM. Student Name. Institution affiliations. Date. </vt:lpstr>
      <vt:lpstr>Introduction.</vt:lpstr>
      <vt:lpstr>Vision, mission and value statement.</vt:lpstr>
      <vt:lpstr>Recommendations on visions.</vt:lpstr>
      <vt:lpstr>Competitive Advantages and disadvantages of Caterpillar Inc.</vt:lpstr>
      <vt:lpstr>Operational changes to improve competitive advantages and business performance.</vt:lpstr>
      <vt:lpstr>Plan for monitoring the effectiveness of the operational changes.</vt:lpstr>
      <vt:lpstr>Caterpillar Inc. global strategy.</vt:lpstr>
      <vt:lpstr>Operational changes to improve Caterpillar’s global strategy.</vt:lpstr>
      <vt:lpstr>Operational changes to improve Caterpillar’s global strategy…</vt:lpstr>
      <vt:lpstr>Plan for monitoring the effectiveness of the global strategy.</vt:lpstr>
      <vt:lpstr>Conclusion.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CATERPILLAR INC. LEADERSHIP TEAM. Student Name. Institution affiliations. Date.</dc:title>
  <dc:creator>user</dc:creator>
  <cp:lastModifiedBy>user</cp:lastModifiedBy>
  <cp:revision>31</cp:revision>
  <dcterms:created xsi:type="dcterms:W3CDTF">2020-08-10T06:17:49Z</dcterms:created>
  <dcterms:modified xsi:type="dcterms:W3CDTF">2020-08-10T10:56:46Z</dcterms:modified>
</cp:coreProperties>
</file>